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4" r:id="rId6"/>
    <p:sldId id="263" r:id="rId7"/>
    <p:sldId id="265" r:id="rId8"/>
    <p:sldId id="266" r:id="rId9"/>
    <p:sldId id="261" r:id="rId10"/>
    <p:sldId id="26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anose="00000500000000000000" pitchFamily="2" charset="0"/>
      <p:regular r:id="rId17"/>
      <p:bold r:id="rId18"/>
      <p:italic r:id="rId19"/>
      <p:boldItalic r:id="rId20"/>
    </p:embeddedFont>
    <p:embeddedFont>
      <p:font typeface="EB Garamond Medium" panose="00000600000000000000" pitchFamily="2"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oBr7w2w/k6FukyUV8zyuRKQ1f/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aravind" initials="sa" lastIdx="1" clrIdx="0">
    <p:extLst>
      <p:ext uri="{19B8F6BF-5375-455C-9EA6-DF929625EA0E}">
        <p15:presenceInfo xmlns:p15="http://schemas.microsoft.com/office/powerpoint/2012/main" userId="fb53d306ed49e4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29" d="100"/>
          <a:sy n="29" d="100"/>
        </p:scale>
        <p:origin x="3523" y="3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5"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875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250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124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962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latin typeface="Times New Roman" panose="02020603050405020304" pitchFamily="18" charset="0"/>
                <a:cs typeface="Times New Roman" panose="02020603050405020304" pitchFamily="18" charset="0"/>
              </a:rPr>
              <a:t>E-commerce WINKLE</a:t>
            </a:r>
          </a:p>
          <a:p>
            <a:pPr marL="0" lvl="0" indent="0" algn="l" rtl="0">
              <a:lnSpc>
                <a:spcPct val="100000"/>
              </a:lnSpc>
              <a:spcBef>
                <a:spcPts val="0"/>
              </a:spcBef>
              <a:spcAft>
                <a:spcPts val="0"/>
              </a:spcAft>
              <a:buSzPts val="1400"/>
              <a:buNone/>
            </a:pPr>
            <a:endParaRPr lang="en-IN" dirty="0">
              <a:latin typeface="Times New Roman" panose="02020603050405020304" pitchFamily="18" charset="0"/>
              <a:cs typeface="Times New Roman" panose="02020603050405020304"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Task - 3</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557676"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Times New Roman" panose="02020603050405020304" pitchFamily="18" charset="0"/>
                <a:ea typeface="EB Garamond"/>
                <a:cs typeface="Times New Roman" panose="02020603050405020304" pitchFamily="18" charset="0"/>
                <a:sym typeface="EB Garamond"/>
              </a:rPr>
              <a:t>E-commerce WINKLE</a:t>
            </a: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285750" indent="-285750">
              <a:buFont typeface="EB Garamond Medium"/>
              <a:buChar char="▪"/>
            </a:pPr>
            <a:r>
              <a:rPr lang="en-GB" sz="1000" dirty="0">
                <a:solidFill>
                  <a:srgbClr val="FFFFFF"/>
                </a:solidFill>
                <a:latin typeface="Times New Roman" panose="02020603050405020304" pitchFamily="18" charset="0"/>
                <a:cs typeface="Times New Roman" panose="02020603050405020304" pitchFamily="18" charset="0"/>
              </a:rPr>
              <a:t>"Winkle is a dynamic e-commerce platform, reimagining online shopping for a global audience. With an extensive product </a:t>
            </a:r>
            <a:r>
              <a:rPr lang="en-GB" sz="1000" dirty="0" err="1">
                <a:solidFill>
                  <a:srgbClr val="FFFFFF"/>
                </a:solidFill>
                <a:latin typeface="Times New Roman" panose="02020603050405020304" pitchFamily="18" charset="0"/>
                <a:cs typeface="Times New Roman" panose="02020603050405020304" pitchFamily="18" charset="0"/>
              </a:rPr>
              <a:t>catalog</a:t>
            </a:r>
            <a:r>
              <a:rPr lang="en-GB" sz="1000" dirty="0">
                <a:solidFill>
                  <a:srgbClr val="FFFFFF"/>
                </a:solidFill>
                <a:latin typeface="Times New Roman" panose="02020603050405020304" pitchFamily="18" charset="0"/>
                <a:cs typeface="Times New Roman" panose="02020603050405020304" pitchFamily="18" charset="0"/>
              </a:rPr>
              <a:t>, seamless transactions, and a vibrant community, Winkle connects buyers and sellers in a user-friendly digital marketplace, making every purchase an experience."</a:t>
            </a:r>
          </a:p>
          <a:p>
            <a:pPr marL="285750" lvl="0" indent="-285750" algn="l" rtl="0">
              <a:lnSpc>
                <a:spcPct val="100000"/>
              </a:lnSpc>
              <a:spcBef>
                <a:spcPts val="0"/>
              </a:spcBef>
              <a:spcAft>
                <a:spcPts val="0"/>
              </a:spcAft>
              <a:buClr>
                <a:schemeClr val="lt1"/>
              </a:buClr>
              <a:buSzPts val="1400"/>
              <a:buFont typeface="EB Garamond Medium"/>
              <a:buChar char="▪"/>
            </a:pPr>
            <a:endParaRPr lang="en-US" sz="10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9751988"/>
              </p:ext>
            </p:extLst>
          </p:nvPr>
        </p:nvGraphicFramePr>
        <p:xfrm>
          <a:off x="144700" y="2067690"/>
          <a:ext cx="4501945" cy="2393183"/>
        </p:xfrm>
        <a:graphic>
          <a:graphicData uri="http://schemas.openxmlformats.org/drawingml/2006/table">
            <a:tbl>
              <a:tblPr>
                <a:noFill/>
                <a:tableStyleId>{FCDFE8DD-8876-4DAC-8A29-8DA13A1A0097}</a:tableStyleId>
              </a:tblPr>
              <a:tblGrid>
                <a:gridCol w="1829802">
                  <a:extLst>
                    <a:ext uri="{9D8B030D-6E8A-4147-A177-3AD203B41FA5}">
                      <a16:colId xmlns:a16="http://schemas.microsoft.com/office/drawing/2014/main" val="20000"/>
                    </a:ext>
                  </a:extLst>
                </a:gridCol>
                <a:gridCol w="2030575">
                  <a:extLst>
                    <a:ext uri="{9D8B030D-6E8A-4147-A177-3AD203B41FA5}">
                      <a16:colId xmlns:a16="http://schemas.microsoft.com/office/drawing/2014/main" val="20001"/>
                    </a:ext>
                  </a:extLst>
                </a:gridCol>
                <a:gridCol w="641568">
                  <a:extLst>
                    <a:ext uri="{9D8B030D-6E8A-4147-A177-3AD203B41FA5}">
                      <a16:colId xmlns:a16="http://schemas.microsoft.com/office/drawing/2014/main" val="20002"/>
                    </a:ext>
                  </a:extLst>
                </a:gridCol>
              </a:tblGrid>
              <a:tr h="563193">
                <a:tc>
                  <a:txBody>
                    <a:bodyPr/>
                    <a:lstStyle/>
                    <a:p>
                      <a:pPr marL="0" marR="0" lvl="0" indent="0" algn="ctr" rtl="0">
                        <a:lnSpc>
                          <a:spcPct val="100000"/>
                        </a:lnSpc>
                        <a:spcBef>
                          <a:spcPts val="0"/>
                        </a:spcBef>
                        <a:spcAft>
                          <a:spcPts val="0"/>
                        </a:spcAft>
                        <a:buClr>
                          <a:srgbClr val="000000"/>
                        </a:buClr>
                        <a:buSzPts val="1400"/>
                        <a:buFont typeface="Arial"/>
                        <a:buNone/>
                      </a:pPr>
                      <a:r>
                        <a:rPr lang="en-US" sz="1200" b="1" u="none" strike="noStrike" cap="none" dirty="0">
                          <a:solidFill>
                            <a:srgbClr val="C88C32"/>
                          </a:solidFill>
                          <a:latin typeface="Times New Roman" panose="02020603050405020304" pitchFamily="18" charset="0"/>
                          <a:cs typeface="Times New Roman" panose="02020603050405020304" pitchFamily="18" charset="0"/>
                        </a:rPr>
                        <a:t>LMS Username</a:t>
                      </a:r>
                      <a:endParaRPr sz="1200" b="1" u="none" strike="noStrike" cap="none" dirty="0">
                        <a:solidFill>
                          <a:srgbClr val="C88C3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200" b="1" u="none" strike="noStrike" cap="none" dirty="0">
                          <a:solidFill>
                            <a:srgbClr val="C88C32"/>
                          </a:solidFill>
                          <a:latin typeface="Times New Roman" panose="02020603050405020304" pitchFamily="18" charset="0"/>
                          <a:cs typeface="Times New Roman" panose="02020603050405020304" pitchFamily="18" charset="0"/>
                        </a:rPr>
                        <a:t>Name </a:t>
                      </a:r>
                      <a:endParaRPr sz="1200" b="1" u="none" strike="noStrike" cap="none" dirty="0">
                        <a:solidFill>
                          <a:srgbClr val="C88C3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200" b="1" u="none" strike="noStrike" cap="none" dirty="0">
                          <a:solidFill>
                            <a:srgbClr val="C88C32"/>
                          </a:solidFill>
                          <a:latin typeface="Times New Roman" panose="02020603050405020304" pitchFamily="18" charset="0"/>
                          <a:cs typeface="Times New Roman" panose="02020603050405020304" pitchFamily="18" charset="0"/>
                        </a:rPr>
                        <a:t>Batch </a:t>
                      </a:r>
                      <a:endParaRPr sz="1200" b="1" u="none" strike="noStrike" cap="none" dirty="0">
                        <a:solidFill>
                          <a:srgbClr val="C88C3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290622">
                <a:tc>
                  <a:txBody>
                    <a:bodyPr/>
                    <a:lstStyle/>
                    <a:p>
                      <a:pPr marL="0" marR="0" lvl="0" indent="0" algn="l" rtl="0">
                        <a:lnSpc>
                          <a:spcPct val="100000"/>
                        </a:lnSpc>
                        <a:spcBef>
                          <a:spcPts val="0"/>
                        </a:spcBef>
                        <a:spcAft>
                          <a:spcPts val="0"/>
                        </a:spcAft>
                        <a:buClr>
                          <a:srgbClr val="000000"/>
                        </a:buClr>
                        <a:buSzPts val="1400"/>
                        <a:buFont typeface="Arial"/>
                        <a:buNone/>
                      </a:pPr>
                      <a:r>
                        <a:rPr lang="en-IN" sz="1200" u="none" strike="noStrike" cap="none" dirty="0">
                          <a:solidFill>
                            <a:schemeClr val="bg1"/>
                          </a:solidFill>
                          <a:latin typeface="Times New Roman" panose="02020603050405020304" pitchFamily="18" charset="0"/>
                          <a:cs typeface="Times New Roman" panose="02020603050405020304" pitchFamily="18" charset="0"/>
                        </a:rPr>
                        <a:t>au111420205014</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HEPZIBAH CATHERINE F </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CA10</a:t>
                      </a:r>
                    </a:p>
                  </a:txBody>
                  <a:tcPr marL="91425" marR="91425" marT="91425" marB="91425"/>
                </a:tc>
                <a:extLst>
                  <a:ext uri="{0D108BD9-81ED-4DB2-BD59-A6C34878D82A}">
                    <a16:rowId xmlns:a16="http://schemas.microsoft.com/office/drawing/2014/main" val="10001"/>
                  </a:ext>
                </a:extLst>
              </a:tr>
              <a:tr h="366065">
                <a:tc>
                  <a:txBody>
                    <a:bodyPr/>
                    <a:lstStyle/>
                    <a:p>
                      <a:pPr marL="0" marR="0" lvl="0" indent="0" algn="l" rtl="0">
                        <a:lnSpc>
                          <a:spcPct val="100000"/>
                        </a:lnSpc>
                        <a:spcBef>
                          <a:spcPts val="0"/>
                        </a:spcBef>
                        <a:spcAft>
                          <a:spcPts val="0"/>
                        </a:spcAft>
                        <a:buClr>
                          <a:srgbClr val="000000"/>
                        </a:buClr>
                        <a:buSzPts val="1400"/>
                        <a:buFont typeface="Arial"/>
                        <a:buNone/>
                      </a:pPr>
                      <a:r>
                        <a:rPr lang="en-IN" sz="1200" u="none" strike="noStrike" cap="none" dirty="0">
                          <a:solidFill>
                            <a:schemeClr val="bg1"/>
                          </a:solidFill>
                          <a:latin typeface="Times New Roman" panose="02020603050405020304" pitchFamily="18" charset="0"/>
                          <a:cs typeface="Times New Roman" panose="02020603050405020304" pitchFamily="18" charset="0"/>
                        </a:rPr>
                        <a:t>au111420205036</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RISHIKESH R </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CA10</a:t>
                      </a: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66065">
                <a:tc>
                  <a:txBody>
                    <a:bodyPr/>
                    <a:lstStyle/>
                    <a:p>
                      <a:pPr marL="0" marR="0" lvl="0" indent="0" algn="l" rtl="0">
                        <a:lnSpc>
                          <a:spcPct val="100000"/>
                        </a:lnSpc>
                        <a:spcBef>
                          <a:spcPts val="0"/>
                        </a:spcBef>
                        <a:spcAft>
                          <a:spcPts val="0"/>
                        </a:spcAft>
                        <a:buClr>
                          <a:srgbClr val="000000"/>
                        </a:buClr>
                        <a:buSzPts val="1400"/>
                        <a:buFont typeface="Arial"/>
                        <a:buNone/>
                      </a:pPr>
                      <a:r>
                        <a:rPr lang="en-IN" sz="1200" u="none" strike="noStrike" cap="none" dirty="0">
                          <a:solidFill>
                            <a:schemeClr val="bg1"/>
                          </a:solidFill>
                          <a:latin typeface="Times New Roman" panose="02020603050405020304" pitchFamily="18" charset="0"/>
                          <a:cs typeface="Times New Roman" panose="02020603050405020304" pitchFamily="18" charset="0"/>
                        </a:rPr>
                        <a:t>au111420205048</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TAMILSELVAN  V</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CA10</a:t>
                      </a: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366065">
                <a:tc>
                  <a:txBody>
                    <a:bodyPr/>
                    <a:lstStyle/>
                    <a:p>
                      <a:pPr marL="0" marR="0" lvl="0" indent="0" algn="l" rtl="0">
                        <a:lnSpc>
                          <a:spcPct val="100000"/>
                        </a:lnSpc>
                        <a:spcBef>
                          <a:spcPts val="0"/>
                        </a:spcBef>
                        <a:spcAft>
                          <a:spcPts val="0"/>
                        </a:spcAft>
                        <a:buClr>
                          <a:srgbClr val="000000"/>
                        </a:buClr>
                        <a:buSzPts val="1400"/>
                        <a:buFont typeface="Arial"/>
                        <a:buNone/>
                      </a:pPr>
                      <a:r>
                        <a:rPr lang="en-IN" sz="1200" u="none" strike="noStrike" cap="none" dirty="0">
                          <a:solidFill>
                            <a:schemeClr val="bg1"/>
                          </a:solidFill>
                          <a:latin typeface="Times New Roman" panose="02020603050405020304" pitchFamily="18" charset="0"/>
                          <a:cs typeface="Times New Roman" panose="02020603050405020304" pitchFamily="18" charset="0"/>
                        </a:rPr>
                        <a:t>au111420205055</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YUVARAJ B</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200" dirty="0">
                          <a:solidFill>
                            <a:schemeClr val="lt1"/>
                          </a:solidFill>
                          <a:latin typeface="Times New Roman" panose="02020603050405020304" pitchFamily="18" charset="0"/>
                          <a:ea typeface="Calibri"/>
                          <a:cs typeface="Times New Roman" panose="02020603050405020304" pitchFamily="18" charset="0"/>
                          <a:sym typeface="Calibri"/>
                        </a:rPr>
                        <a:t>CA10</a:t>
                      </a: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366065">
                <a:tc>
                  <a:txBody>
                    <a:bodyPr/>
                    <a:lstStyle/>
                    <a:p>
                      <a:pPr marL="0" marR="0" lvl="0" indent="0" algn="l" rtl="0">
                        <a:lnSpc>
                          <a:spcPct val="100000"/>
                        </a:lnSpc>
                        <a:spcBef>
                          <a:spcPts val="0"/>
                        </a:spcBef>
                        <a:spcAft>
                          <a:spcPts val="0"/>
                        </a:spcAft>
                        <a:buClr>
                          <a:srgbClr val="000000"/>
                        </a:buClr>
                        <a:buSzPts val="1400"/>
                        <a:buFont typeface="Arial"/>
                        <a:buNone/>
                      </a:pPr>
                      <a:endParaRPr sz="1200" u="none" strike="noStrike" cap="none">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200" u="none" strike="noStrike" cap="none">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200"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dirty="0">
                <a:solidFill>
                  <a:srgbClr val="0B5394"/>
                </a:solidFill>
                <a:latin typeface="Times New Roman" panose="02020603050405020304" pitchFamily="18" charset="0"/>
                <a:ea typeface="EB Garamond Medium"/>
                <a:cs typeface="Times New Roman" panose="02020603050405020304" pitchFamily="18" charset="0"/>
                <a:sym typeface="EB Garamond Medium"/>
              </a:rPr>
              <a:t>Create various Front End Programs</a:t>
            </a:r>
            <a:endParaRPr sz="1500" b="1" dirty="0">
              <a:solidFill>
                <a:srgbClr val="0B5394"/>
              </a:solidFill>
              <a:latin typeface="Times New Roman" panose="02020603050405020304" pitchFamily="18" charset="0"/>
              <a:ea typeface="EB Garamond Medium"/>
              <a:cs typeface="Times New Roman" panose="02020603050405020304" pitchFamily="18" charset="0"/>
              <a:sym typeface="EB Garamond Medium"/>
            </a:endParaRPr>
          </a:p>
          <a:p>
            <a:pPr marL="0" lvl="0" indent="0" algn="l" rtl="0">
              <a:lnSpc>
                <a:spcPct val="107916"/>
              </a:lnSpc>
              <a:spcBef>
                <a:spcPts val="0"/>
              </a:spcBef>
              <a:spcAft>
                <a:spcPts val="0"/>
              </a:spcAft>
              <a:buNone/>
            </a:pPr>
            <a:endParaRPr sz="1500" dirty="0">
              <a:solidFill>
                <a:schemeClr val="dk1"/>
              </a:solidFill>
              <a:latin typeface="Times New Roman" panose="02020603050405020304" pitchFamily="18" charset="0"/>
              <a:ea typeface="EB Garamond Medium"/>
              <a:cs typeface="Times New Roman" panose="02020603050405020304" pitchFamily="18" charset="0"/>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Times New Roman" panose="02020603050405020304" pitchFamily="18" charset="0"/>
                <a:ea typeface="EB Garamond Medium"/>
                <a:cs typeface="Times New Roman" panose="02020603050405020304" pitchFamily="18" charset="0"/>
                <a:sym typeface="EB Garamond Medium"/>
              </a:rPr>
              <a:t>Draw and design a uniform front end code for  WINKLE</a:t>
            </a:r>
            <a:endParaRPr sz="1500" dirty="0">
              <a:solidFill>
                <a:schemeClr val="dk1"/>
              </a:solidFill>
              <a:latin typeface="Times New Roman" panose="02020603050405020304" pitchFamily="18" charset="0"/>
              <a:ea typeface="EB Garamond Medium"/>
              <a:cs typeface="Times New Roman" panose="02020603050405020304" pitchFamily="18" charset="0"/>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Times New Roman" panose="02020603050405020304" pitchFamily="18" charset="0"/>
                <a:ea typeface="EB Garamond Medium"/>
                <a:cs typeface="Times New Roman" panose="02020603050405020304" pitchFamily="18" charset="0"/>
                <a:sym typeface="EB Garamond Medium"/>
              </a:rPr>
              <a:t>Draw and design a interactive front end code for WINKLE</a:t>
            </a:r>
            <a:endParaRPr sz="1500" dirty="0">
              <a:solidFill>
                <a:srgbClr val="0B5394"/>
              </a:solidFill>
              <a:latin typeface="Times New Roman" panose="02020603050405020304" pitchFamily="18" charset="0"/>
              <a:ea typeface="Montserrat ExtraBold"/>
              <a:cs typeface="Times New Roman" panose="02020603050405020304" pitchFamily="18" charset="0"/>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Developing complicated UI using </a:t>
            </a:r>
            <a:r>
              <a:rPr lang="en-US" sz="1100" dirty="0">
                <a:latin typeface="Times New Roman" panose="02020603050405020304" pitchFamily="18" charset="0"/>
                <a:ea typeface="EB Garamond"/>
                <a:cs typeface="Times New Roman" panose="02020603050405020304" pitchFamily="18" charset="0"/>
                <a:sym typeface="EB Garamond"/>
              </a:rPr>
              <a:t>HTML</a:t>
            </a: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 components</a:t>
            </a:r>
            <a:endParaRPr dirty="0">
              <a:latin typeface="Times New Roman" panose="02020603050405020304" pitchFamily="18" charset="0"/>
              <a:ea typeface="EB Garamond"/>
              <a:cs typeface="Times New Roman" panose="02020603050405020304" pitchFamily="18" charset="0"/>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Using props drilling and context to pass variables</a:t>
            </a:r>
            <a:endParaRPr dirty="0">
              <a:latin typeface="Times New Roman" panose="02020603050405020304" pitchFamily="18" charset="0"/>
              <a:ea typeface="EB Garamond"/>
              <a:cs typeface="Times New Roman" panose="02020603050405020304" pitchFamily="18" charset="0"/>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Getting familiar with different type of </a:t>
            </a:r>
            <a:r>
              <a:rPr lang="en-US" sz="1100" i="0" u="none" strike="noStrike" cap="none" dirty="0" err="1">
                <a:solidFill>
                  <a:srgbClr val="000000"/>
                </a:solidFill>
                <a:latin typeface="Times New Roman" panose="02020603050405020304" pitchFamily="18" charset="0"/>
                <a:ea typeface="EB Garamond"/>
                <a:cs typeface="Times New Roman" panose="02020603050405020304" pitchFamily="18" charset="0"/>
                <a:sym typeface="EB Garamond"/>
              </a:rPr>
              <a:t>api</a:t>
            </a: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 calls</a:t>
            </a:r>
            <a:endParaRPr dirty="0">
              <a:latin typeface="Times New Roman" panose="02020603050405020304" pitchFamily="18" charset="0"/>
              <a:ea typeface="EB Garamond"/>
              <a:cs typeface="Times New Roman" panose="02020603050405020304" pitchFamily="18" charset="0"/>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Handling different input data</a:t>
            </a:r>
            <a:endParaRPr sz="1100"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chemeClr val="dk1"/>
                </a:solidFill>
                <a:latin typeface="Times New Roman" panose="02020603050405020304" pitchFamily="18" charset="0"/>
                <a:ea typeface="EB Garamond"/>
                <a:cs typeface="Times New Roman" panose="02020603050405020304" pitchFamily="18" charset="0"/>
                <a:sym typeface="EB Garamond"/>
              </a:rPr>
              <a:t>100% Completion of the above tasks</a:t>
            </a:r>
            <a:endParaRPr dirty="0">
              <a:latin typeface="Times New Roman" panose="02020603050405020304" pitchFamily="18" charset="0"/>
              <a:ea typeface="EB Garamond"/>
              <a:cs typeface="Times New Roman" panose="02020603050405020304" pitchFamily="18" charset="0"/>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lt2"/>
                </a:solidFill>
                <a:latin typeface="Times New Roman" panose="02020603050405020304" pitchFamily="18" charset="0"/>
                <a:ea typeface="EB Garamond"/>
                <a:cs typeface="Times New Roman" panose="02020603050405020304" pitchFamily="18" charset="0"/>
                <a:sym typeface="EB Garamond"/>
              </a:rPr>
              <a:t>Learning outcome</a:t>
            </a:r>
            <a:endParaRPr sz="1800" b="1" dirty="0">
              <a:latin typeface="Times New Roman" panose="02020603050405020304" pitchFamily="18" charset="0"/>
              <a:ea typeface="EB Garamond"/>
              <a:cs typeface="Times New Roman" panose="02020603050405020304" pitchFamily="18" charset="0"/>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dirty="0">
                <a:solidFill>
                  <a:srgbClr val="0B5394"/>
                </a:solidFill>
                <a:latin typeface="Times New Roman" panose="02020603050405020304" pitchFamily="18" charset="0"/>
                <a:ea typeface="EB Garamond ExtraBold"/>
                <a:cs typeface="Times New Roman" panose="02020603050405020304" pitchFamily="18" charset="0"/>
                <a:sym typeface="EB Garamond ExtraBold"/>
              </a:rPr>
              <a:t>Task 3 :: Frontend</a:t>
            </a:r>
            <a:r>
              <a:rPr lang="en-US" sz="1800" dirty="0">
                <a:solidFill>
                  <a:srgbClr val="0B5394"/>
                </a:solidFill>
                <a:latin typeface="Times New Roman" panose="02020603050405020304" pitchFamily="18" charset="0"/>
                <a:ea typeface="EB Garamond ExtraBold"/>
                <a:cs typeface="Times New Roman" panose="02020603050405020304" pitchFamily="18" charset="0"/>
                <a:sym typeface="EB Garamond ExtraBold"/>
              </a:rPr>
              <a:t> Creation</a:t>
            </a:r>
            <a:endParaRPr sz="1800" dirty="0">
              <a:solidFill>
                <a:srgbClr val="0B5394"/>
              </a:solidFill>
              <a:latin typeface="Times New Roman" panose="02020603050405020304" pitchFamily="18" charset="0"/>
              <a:ea typeface="EB Garamond ExtraBold"/>
              <a:cs typeface="Times New Roman" panose="02020603050405020304" pitchFamily="18" charset="0"/>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Times New Roman" panose="02020603050405020304" pitchFamily="18" charset="0"/>
                <a:ea typeface="Montserrat ExtraBold"/>
                <a:cs typeface="Times New Roman" panose="02020603050405020304" pitchFamily="18" charset="0"/>
                <a:sym typeface="Montserrat ExtraBold"/>
              </a:rPr>
              <a:t>Evaluation Metric:</a:t>
            </a:r>
            <a:endParaRPr sz="1200" i="0" u="none" strike="noStrike" cap="none" dirty="0">
              <a:solidFill>
                <a:srgbClr val="0B5394"/>
              </a:solidFill>
              <a:latin typeface="Times New Roman" panose="02020603050405020304" pitchFamily="18" charset="0"/>
              <a:ea typeface="Montserrat ExtraBold"/>
              <a:cs typeface="Times New Roman" panose="02020603050405020304" pitchFamily="18" charset="0"/>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3" name="TextBox 2">
            <a:extLst>
              <a:ext uri="{FF2B5EF4-FFF2-40B4-BE49-F238E27FC236}">
                <a16:creationId xmlns:a16="http://schemas.microsoft.com/office/drawing/2014/main" id="{F909A7D5-9216-38C7-2163-6E1685AB7EF0}"/>
              </a:ext>
            </a:extLst>
          </p:cNvPr>
          <p:cNvSpPr txBox="1"/>
          <p:nvPr/>
        </p:nvSpPr>
        <p:spPr>
          <a:xfrm>
            <a:off x="784288" y="940202"/>
            <a:ext cx="6512841" cy="3416320"/>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Step 1: Project Setup</a:t>
            </a:r>
          </a:p>
          <a:p>
            <a:r>
              <a:rPr lang="en-IN" sz="1200" dirty="0">
                <a:latin typeface="Times New Roman" panose="02020603050405020304" pitchFamily="18" charset="0"/>
                <a:cs typeface="Times New Roman" panose="02020603050405020304" pitchFamily="18" charset="0"/>
              </a:rPr>
              <a:t>Begin by creating the project structure using a front-end framework such as React. Utilize tools like `create-react-app` to kickstart the development environment and establish the necessary dependencies.</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Step 2: HTML Components</a:t>
            </a:r>
          </a:p>
          <a:p>
            <a:r>
              <a:rPr lang="en-IN" sz="1200" dirty="0">
                <a:latin typeface="Times New Roman" panose="02020603050405020304" pitchFamily="18" charset="0"/>
                <a:cs typeface="Times New Roman" panose="02020603050405020304" pitchFamily="18" charset="0"/>
              </a:rPr>
              <a:t>Break down the UI into reusable HTML components like </a:t>
            </a:r>
            <a:r>
              <a:rPr lang="en-IN" sz="1200" dirty="0" err="1">
                <a:latin typeface="Times New Roman" panose="02020603050405020304" pitchFamily="18" charset="0"/>
                <a:cs typeface="Times New Roman" panose="02020603050405020304" pitchFamily="18" charset="0"/>
              </a:rPr>
              <a:t>ProductList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ProductCard</a:t>
            </a:r>
            <a:r>
              <a:rPr lang="en-IN" sz="1200" dirty="0">
                <a:latin typeface="Times New Roman" panose="02020603050405020304" pitchFamily="18" charset="0"/>
                <a:cs typeface="Times New Roman" panose="02020603050405020304" pitchFamily="18" charset="0"/>
              </a:rPr>
              <a:t>, Cart, and </a:t>
            </a:r>
            <a:r>
              <a:rPr lang="en-IN" sz="1200" dirty="0" err="1">
                <a:latin typeface="Times New Roman" panose="02020603050405020304" pitchFamily="18" charset="0"/>
                <a:cs typeface="Times New Roman" panose="02020603050405020304" pitchFamily="18" charset="0"/>
              </a:rPr>
              <a:t>CheckoutForm</a:t>
            </a:r>
            <a:r>
              <a:rPr lang="en-IN" sz="1200" dirty="0">
                <a:latin typeface="Times New Roman" panose="02020603050405020304" pitchFamily="18" charset="0"/>
                <a:cs typeface="Times New Roman" panose="02020603050405020304" pitchFamily="18" charset="0"/>
              </a:rPr>
              <a:t>. Each component should handle a specific aspect of the UI, promoting modularity and maintainability.</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Step 3: Props Drilling</a:t>
            </a:r>
          </a:p>
          <a:p>
            <a:r>
              <a:rPr lang="en-IN" sz="1200" dirty="0">
                <a:latin typeface="Times New Roman" panose="02020603050405020304" pitchFamily="18" charset="0"/>
                <a:cs typeface="Times New Roman" panose="02020603050405020304" pitchFamily="18" charset="0"/>
              </a:rPr>
              <a:t>Implement props drilling to facilitate the passage of data between components. For example, pass product information from the </a:t>
            </a:r>
            <a:r>
              <a:rPr lang="en-IN" sz="1200" dirty="0" err="1">
                <a:latin typeface="Times New Roman" panose="02020603050405020304" pitchFamily="18" charset="0"/>
                <a:cs typeface="Times New Roman" panose="02020603050405020304" pitchFamily="18" charset="0"/>
              </a:rPr>
              <a:t>ProductList</a:t>
            </a:r>
            <a:r>
              <a:rPr lang="en-IN" sz="1200" dirty="0">
                <a:latin typeface="Times New Roman" panose="02020603050405020304" pitchFamily="18" charset="0"/>
                <a:cs typeface="Times New Roman" panose="02020603050405020304" pitchFamily="18" charset="0"/>
              </a:rPr>
              <a:t> component to individual </a:t>
            </a:r>
            <a:r>
              <a:rPr lang="en-IN" sz="1200" dirty="0" err="1">
                <a:latin typeface="Times New Roman" panose="02020603050405020304" pitchFamily="18" charset="0"/>
                <a:cs typeface="Times New Roman" panose="02020603050405020304" pitchFamily="18" charset="0"/>
              </a:rPr>
              <a:t>ProductCard</a:t>
            </a:r>
            <a:r>
              <a:rPr lang="en-IN" sz="1200" dirty="0">
                <a:latin typeface="Times New Roman" panose="02020603050405020304" pitchFamily="18" charset="0"/>
                <a:cs typeface="Times New Roman" panose="02020603050405020304" pitchFamily="18" charset="0"/>
              </a:rPr>
              <a:t> components using props, ensuring efficient data flow.</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Step 4: Context for Global State</a:t>
            </a:r>
          </a:p>
          <a:p>
            <a:r>
              <a:rPr lang="en-IN" sz="1200" dirty="0">
                <a:latin typeface="Times New Roman" panose="02020603050405020304" pitchFamily="18" charset="0"/>
                <a:cs typeface="Times New Roman" panose="02020603050405020304" pitchFamily="18" charset="0"/>
              </a:rPr>
              <a:t>Integrate context to manage global state, such as user authentication or shopping cart items. Create a context provider to wrap your components, allowing for a centralized state management system.</a:t>
            </a:r>
          </a:p>
          <a:p>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1859" name="Google Shape;1859;g2139e008f02_0_0"/>
          <p:cNvSpPr txBox="1"/>
          <p:nvPr/>
        </p:nvSpPr>
        <p:spPr>
          <a:xfrm>
            <a:off x="785343" y="1066196"/>
            <a:ext cx="6363603" cy="4022637"/>
          </a:xfrm>
          <a:prstGeom prst="rect">
            <a:avLst/>
          </a:prstGeom>
          <a:noFill/>
          <a:ln>
            <a:noFill/>
          </a:ln>
        </p:spPr>
        <p:txBody>
          <a:bodyPr spcFirstLastPara="1" wrap="square" lIns="91425" tIns="45700" rIns="91425" bIns="45700" anchor="t" anchorCtr="0">
            <a:noAutofit/>
          </a:bodyPr>
          <a:lstStyle/>
          <a:p>
            <a:r>
              <a:rPr lang="en-IN" sz="1200" dirty="0">
                <a:latin typeface="Times New Roman" panose="02020603050405020304" pitchFamily="18" charset="0"/>
                <a:cs typeface="Times New Roman" panose="02020603050405020304" pitchFamily="18" charset="0"/>
              </a:rPr>
              <a:t>Step 5: API Calls</a:t>
            </a:r>
          </a:p>
          <a:p>
            <a:r>
              <a:rPr lang="en-IN" sz="1200" dirty="0">
                <a:latin typeface="Times New Roman" panose="02020603050405020304" pitchFamily="18" charset="0"/>
                <a:cs typeface="Times New Roman" panose="02020603050405020304" pitchFamily="18" charset="0"/>
              </a:rPr>
              <a:t>Incorporate API calls to fetch data from the backend server. Utilize libraries like </a:t>
            </a:r>
            <a:r>
              <a:rPr lang="en-IN" sz="1200" dirty="0" err="1">
                <a:latin typeface="Times New Roman" panose="02020603050405020304" pitchFamily="18" charset="0"/>
                <a:cs typeface="Times New Roman" panose="02020603050405020304" pitchFamily="18" charset="0"/>
              </a:rPr>
              <a:t>axios</a:t>
            </a:r>
            <a:r>
              <a:rPr lang="en-IN" sz="1200" dirty="0">
                <a:latin typeface="Times New Roman" panose="02020603050405020304" pitchFamily="18" charset="0"/>
                <a:cs typeface="Times New Roman" panose="02020603050405020304" pitchFamily="18" charset="0"/>
              </a:rPr>
              <a:t> or fetch for seamless communication. For instance, create a </a:t>
            </a:r>
            <a:r>
              <a:rPr lang="en-IN" sz="1200" dirty="0" err="1">
                <a:latin typeface="Times New Roman" panose="02020603050405020304" pitchFamily="18" charset="0"/>
                <a:cs typeface="Times New Roman" panose="02020603050405020304" pitchFamily="18" charset="0"/>
              </a:rPr>
              <a:t>ProductService</a:t>
            </a:r>
            <a:r>
              <a:rPr lang="en-IN" sz="1200" dirty="0">
                <a:latin typeface="Times New Roman" panose="02020603050405020304" pitchFamily="18" charset="0"/>
                <a:cs typeface="Times New Roman" panose="02020603050405020304" pitchFamily="18" charset="0"/>
              </a:rPr>
              <a:t> to handle fetching product data from the API endpoint.</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Step 6: Handling Input Data</a:t>
            </a:r>
          </a:p>
          <a:p>
            <a:r>
              <a:rPr lang="en-IN" sz="1200" dirty="0">
                <a:latin typeface="Times New Roman" panose="02020603050405020304" pitchFamily="18" charset="0"/>
                <a:cs typeface="Times New Roman" panose="02020603050405020304" pitchFamily="18" charset="0"/>
              </a:rPr>
              <a:t>Implement forms and input components to manage user input effectively. For example, create a </a:t>
            </a:r>
            <a:r>
              <a:rPr lang="en-IN" sz="1200" dirty="0" err="1">
                <a:latin typeface="Times New Roman" panose="02020603050405020304" pitchFamily="18" charset="0"/>
                <a:cs typeface="Times New Roman" panose="02020603050405020304" pitchFamily="18" charset="0"/>
              </a:rPr>
              <a:t>SearchForm</a:t>
            </a:r>
            <a:r>
              <a:rPr lang="en-IN" sz="1200" dirty="0">
                <a:latin typeface="Times New Roman" panose="02020603050405020304" pitchFamily="18" charset="0"/>
                <a:cs typeface="Times New Roman" panose="02020603050405020304" pitchFamily="18" charset="0"/>
              </a:rPr>
              <a:t> component to handle search queries, enabling users to interact with the website efficiently.</a:t>
            </a: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Step 7: Putting It All Together</a:t>
            </a:r>
          </a:p>
          <a:p>
            <a:r>
              <a:rPr lang="en-IN" sz="1200" dirty="0">
                <a:latin typeface="Times New Roman" panose="02020603050405020304" pitchFamily="18" charset="0"/>
                <a:cs typeface="Times New Roman" panose="02020603050405020304" pitchFamily="18" charset="0"/>
              </a:rPr>
              <a:t>Combine the created components, context providers, API calls, and input handling to construct the complete e-commerce website. Adjust the details based on your project requirements and chosen technologies, ensuring a cohesive and functional user interface.</a:t>
            </a:r>
          </a:p>
          <a:p>
            <a:pPr marL="0" marR="0" lvl="0" indent="0" algn="l" rtl="0">
              <a:lnSpc>
                <a:spcPct val="100000"/>
              </a:lnSpc>
              <a:spcBef>
                <a:spcPts val="0"/>
              </a:spcBef>
              <a:spcAft>
                <a:spcPts val="0"/>
              </a:spcAft>
              <a:buClr>
                <a:srgbClr val="000000"/>
              </a:buClr>
              <a:buSzPts val="1800"/>
              <a:buFont typeface="Arial"/>
              <a:buNone/>
            </a:pPr>
            <a:endParaRPr sz="1200" b="1" i="0" u="none" strike="noStrike" cap="none" dirty="0">
              <a:solidFill>
                <a:schemeClr val="lt2"/>
              </a:solidFill>
              <a:latin typeface="EB Garamond"/>
              <a:ea typeface="EB Garamond"/>
              <a:cs typeface="EB Garamond"/>
              <a:sym typeface="EB Garamond"/>
            </a:endParaRPr>
          </a:p>
        </p:txBody>
      </p:sp>
    </p:spTree>
    <p:extLst>
      <p:ext uri="{BB962C8B-B14F-4D97-AF65-F5344CB8AC3E}">
        <p14:creationId xmlns:p14="http://schemas.microsoft.com/office/powerpoint/2010/main" val="141042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pic>
        <p:nvPicPr>
          <p:cNvPr id="1858" name="Google Shape;1858;g2139e008f02_0_0"/>
          <p:cNvPicPr preferRelativeResize="0"/>
          <p:nvPr/>
        </p:nvPicPr>
        <p:blipFill rotWithShape="1">
          <a:blip r:embed="rId3">
            <a:alphaModFix/>
          </a:blip>
          <a:srcRect l="-65210" t="3320" r="65210" b="-3320"/>
          <a:stretch/>
        </p:blipFill>
        <p:spPr>
          <a:xfrm>
            <a:off x="249252" y="1127639"/>
            <a:ext cx="2826327" cy="419252"/>
          </a:xfrm>
          <a:prstGeom prst="rect">
            <a:avLst/>
          </a:prstGeom>
          <a:noFill/>
          <a:ln>
            <a:noFill/>
          </a:ln>
        </p:spPr>
      </p:pic>
      <p:sp>
        <p:nvSpPr>
          <p:cNvPr id="1859" name="Google Shape;1859;g2139e008f02_0_0"/>
          <p:cNvSpPr txBox="1"/>
          <p:nvPr/>
        </p:nvSpPr>
        <p:spPr>
          <a:xfrm>
            <a:off x="445779" y="26319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Times New Roman" panose="02020603050405020304" pitchFamily="18" charset="0"/>
                <a:ea typeface="EB Garamond"/>
                <a:cs typeface="Times New Roman" panose="02020603050405020304" pitchFamily="18" charset="0"/>
                <a:sym typeface="EB Garamond"/>
              </a:rPr>
              <a:t>Summary of your task</a:t>
            </a:r>
            <a:endParaRPr sz="1800" b="1" i="0" u="none" strike="noStrike" cap="none"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
        <p:nvSpPr>
          <p:cNvPr id="3" name="TextBox 2">
            <a:extLst>
              <a:ext uri="{FF2B5EF4-FFF2-40B4-BE49-F238E27FC236}">
                <a16:creationId xmlns:a16="http://schemas.microsoft.com/office/drawing/2014/main" id="{54676C4E-7426-299D-6FC7-10960A04CCCF}"/>
              </a:ext>
            </a:extLst>
          </p:cNvPr>
          <p:cNvSpPr txBox="1"/>
          <p:nvPr/>
        </p:nvSpPr>
        <p:spPr>
          <a:xfrm>
            <a:off x="621647" y="878258"/>
            <a:ext cx="6236353" cy="1754326"/>
          </a:xfrm>
          <a:prstGeom prst="rect">
            <a:avLst/>
          </a:prstGeom>
          <a:noFill/>
        </p:spPr>
        <p:txBody>
          <a:bodyPr wrap="square">
            <a:spAutoFit/>
          </a:bodyPr>
          <a:lstStyle/>
          <a:p>
            <a:r>
              <a:rPr lang="en-GB" sz="1200" dirty="0">
                <a:latin typeface="Times New Roman" panose="02020603050405020304" pitchFamily="18" charset="0"/>
                <a:cs typeface="Times New Roman" panose="02020603050405020304" pitchFamily="18" charset="0"/>
              </a:rPr>
              <a:t>To construct a sophisticated e-commerce website UI, start by setting up the project using React and essential tools. Break down the UI into reusable HTML components like </a:t>
            </a:r>
            <a:r>
              <a:rPr lang="en-GB" sz="1200" dirty="0" err="1">
                <a:latin typeface="Times New Roman" panose="02020603050405020304" pitchFamily="18" charset="0"/>
                <a:cs typeface="Times New Roman" panose="02020603050405020304" pitchFamily="18" charset="0"/>
              </a:rPr>
              <a:t>ProductList</a:t>
            </a:r>
            <a:r>
              <a:rPr lang="en-GB" sz="1200" dirty="0">
                <a:latin typeface="Times New Roman" panose="02020603050405020304" pitchFamily="18" charset="0"/>
                <a:cs typeface="Times New Roman" panose="02020603050405020304" pitchFamily="18" charset="0"/>
              </a:rPr>
              <a:t> and </a:t>
            </a:r>
            <a:r>
              <a:rPr lang="en-GB" sz="1200" dirty="0" err="1">
                <a:latin typeface="Times New Roman" panose="02020603050405020304" pitchFamily="18" charset="0"/>
                <a:cs typeface="Times New Roman" panose="02020603050405020304" pitchFamily="18" charset="0"/>
              </a:rPr>
              <a:t>ProductCard</a:t>
            </a:r>
            <a:r>
              <a:rPr lang="en-GB" sz="1200" dirty="0">
                <a:latin typeface="Times New Roman" panose="02020603050405020304" pitchFamily="18" charset="0"/>
                <a:cs typeface="Times New Roman" panose="02020603050405020304" pitchFamily="18" charset="0"/>
              </a:rPr>
              <a:t>, ensuring a modular structure. Implement props drilling to facilitate seamless data flow between components. Utilize context for global state management, handling aspects like user authentication and shopping cart items. Integrate API calls through libraries like </a:t>
            </a:r>
            <a:r>
              <a:rPr lang="en-GB" sz="1200" dirty="0" err="1">
                <a:latin typeface="Times New Roman" panose="02020603050405020304" pitchFamily="18" charset="0"/>
                <a:cs typeface="Times New Roman" panose="02020603050405020304" pitchFamily="18" charset="0"/>
              </a:rPr>
              <a:t>axios</a:t>
            </a:r>
            <a:r>
              <a:rPr lang="en-GB" sz="1200" dirty="0">
                <a:latin typeface="Times New Roman" panose="02020603050405020304" pitchFamily="18" charset="0"/>
                <a:cs typeface="Times New Roman" panose="02020603050405020304" pitchFamily="18" charset="0"/>
              </a:rPr>
              <a:t> to fetch data from the backend, and design forms like </a:t>
            </a:r>
            <a:r>
              <a:rPr lang="en-GB" sz="1200" dirty="0" err="1">
                <a:latin typeface="Times New Roman" panose="02020603050405020304" pitchFamily="18" charset="0"/>
                <a:cs typeface="Times New Roman" panose="02020603050405020304" pitchFamily="18" charset="0"/>
              </a:rPr>
              <a:t>SearchForm</a:t>
            </a:r>
            <a:r>
              <a:rPr lang="en-GB" sz="1200" dirty="0">
                <a:latin typeface="Times New Roman" panose="02020603050405020304" pitchFamily="18" charset="0"/>
                <a:cs typeface="Times New Roman" panose="02020603050405020304" pitchFamily="18" charset="0"/>
              </a:rPr>
              <a:t> for effective user input. Finally, combine all components, context providers, API calls, and input handling to create a cohesive and functional e-commerce website. Adjust details as needed based on project requirements and chosen technologies.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52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9" name="Google Shape;1859;g2139e008f02_0_0"/>
          <p:cNvSpPr txBox="1"/>
          <p:nvPr/>
        </p:nvSpPr>
        <p:spPr>
          <a:xfrm>
            <a:off x="481921" y="35354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chemeClr val="lt2"/>
                </a:solidFill>
                <a:latin typeface="Times New Roman" panose="02020603050405020304" pitchFamily="18" charset="0"/>
                <a:ea typeface="EB Garamond"/>
                <a:cs typeface="Times New Roman" panose="02020603050405020304" pitchFamily="18" charset="0"/>
                <a:sym typeface="EB Garamond"/>
              </a:rPr>
              <a:t>OUTPUT</a:t>
            </a:r>
            <a:endParaRPr sz="1800" b="1" i="0" u="none" strike="noStrike" cap="none"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pic>
        <p:nvPicPr>
          <p:cNvPr id="2" name="Picture 1">
            <a:extLst>
              <a:ext uri="{FF2B5EF4-FFF2-40B4-BE49-F238E27FC236}">
                <a16:creationId xmlns:a16="http://schemas.microsoft.com/office/drawing/2014/main" id="{46E23293-2476-F571-67D1-360C2617E097}"/>
              </a:ext>
            </a:extLst>
          </p:cNvPr>
          <p:cNvPicPr>
            <a:picLocks noChangeAspect="1"/>
          </p:cNvPicPr>
          <p:nvPr/>
        </p:nvPicPr>
        <p:blipFill>
          <a:blip r:embed="rId3"/>
          <a:stretch>
            <a:fillRect/>
          </a:stretch>
        </p:blipFill>
        <p:spPr>
          <a:xfrm>
            <a:off x="802357" y="729169"/>
            <a:ext cx="7307973" cy="4110735"/>
          </a:xfrm>
          <a:prstGeom prst="rect">
            <a:avLst/>
          </a:prstGeom>
        </p:spPr>
      </p:pic>
    </p:spTree>
    <p:extLst>
      <p:ext uri="{BB962C8B-B14F-4D97-AF65-F5344CB8AC3E}">
        <p14:creationId xmlns:p14="http://schemas.microsoft.com/office/powerpoint/2010/main" val="277289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9" name="Google Shape;1859;g2139e008f02_0_0"/>
          <p:cNvSpPr txBox="1"/>
          <p:nvPr/>
        </p:nvSpPr>
        <p:spPr>
          <a:xfrm>
            <a:off x="481921" y="35354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chemeClr val="lt2"/>
                </a:solidFill>
                <a:latin typeface="Times New Roman" panose="02020603050405020304" pitchFamily="18" charset="0"/>
                <a:ea typeface="EB Garamond"/>
                <a:cs typeface="Times New Roman" panose="02020603050405020304" pitchFamily="18" charset="0"/>
                <a:sym typeface="EB Garamond"/>
              </a:rPr>
              <a:t>OUTPUT</a:t>
            </a:r>
            <a:endParaRPr sz="1800" b="1" i="0" u="none" strike="noStrike" cap="none"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pic>
        <p:nvPicPr>
          <p:cNvPr id="3" name="Picture 2">
            <a:extLst>
              <a:ext uri="{FF2B5EF4-FFF2-40B4-BE49-F238E27FC236}">
                <a16:creationId xmlns:a16="http://schemas.microsoft.com/office/drawing/2014/main" id="{B1F9C3CE-4C07-8C6D-C781-3F6A7C16D130}"/>
              </a:ext>
            </a:extLst>
          </p:cNvPr>
          <p:cNvPicPr>
            <a:picLocks noChangeAspect="1"/>
          </p:cNvPicPr>
          <p:nvPr/>
        </p:nvPicPr>
        <p:blipFill>
          <a:blip r:embed="rId3"/>
          <a:stretch>
            <a:fillRect/>
          </a:stretch>
        </p:blipFill>
        <p:spPr>
          <a:xfrm>
            <a:off x="1290280" y="913268"/>
            <a:ext cx="6762223" cy="3803751"/>
          </a:xfrm>
          <a:prstGeom prst="rect">
            <a:avLst/>
          </a:prstGeom>
        </p:spPr>
      </p:pic>
    </p:spTree>
    <p:extLst>
      <p:ext uri="{BB962C8B-B14F-4D97-AF65-F5344CB8AC3E}">
        <p14:creationId xmlns:p14="http://schemas.microsoft.com/office/powerpoint/2010/main" val="143401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latin typeface="Times New Roman" panose="02020603050405020304" pitchFamily="18" charset="0"/>
                <a:cs typeface="Times New Roman" panose="02020603050405020304" pitchFamily="18" charset="0"/>
              </a:rPr>
              <a:t>Submission </a:t>
            </a:r>
            <a:r>
              <a:rPr lang="en-US" dirty="0" err="1">
                <a:latin typeface="Times New Roman" panose="02020603050405020304" pitchFamily="18" charset="0"/>
                <a:cs typeface="Times New Roman" panose="02020603050405020304" pitchFamily="18" charset="0"/>
              </a:rPr>
              <a:t>Github</a:t>
            </a:r>
            <a:endParaRPr dirty="0">
              <a:latin typeface="Times New Roman" panose="02020603050405020304" pitchFamily="18" charset="0"/>
              <a:cs typeface="Times New Roman" panose="02020603050405020304" pitchFamily="18" charset="0"/>
            </a:endParaRPr>
          </a:p>
        </p:txBody>
      </p:sp>
      <p:sp>
        <p:nvSpPr>
          <p:cNvPr id="1877" name="Google Shape;1877;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latin typeface="Times New Roman" panose="02020603050405020304" pitchFamily="18" charset="0"/>
                <a:cs typeface="Times New Roman" panose="02020603050405020304" pitchFamily="18" charset="0"/>
              </a:rPr>
              <a:t>https://github.com/Rishi963/Naanmudhalvan-FSD-PEC-CA10</a:t>
            </a:r>
            <a:endParaRPr b="0"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572</Words>
  <Application>Microsoft Office PowerPoint</Application>
  <PresentationFormat>On-screen Show (16:9)</PresentationFormat>
  <Paragraphs>58</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EB Garamond Medium</vt:lpstr>
      <vt:lpstr>Arial</vt:lpstr>
      <vt:lpstr>Noto Sans Symbols</vt:lpstr>
      <vt:lpstr>Public Sans</vt:lpstr>
      <vt:lpstr>Times New Roman</vt:lpstr>
      <vt:lpstr>EB Garamond</vt:lpstr>
      <vt:lpstr>Simple Light</vt:lpstr>
      <vt:lpstr>PowerPoint Presentation</vt:lpstr>
      <vt:lpstr>E-commerce WINKLE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Rishikesh R</cp:lastModifiedBy>
  <cp:revision>5</cp:revision>
  <dcterms:created xsi:type="dcterms:W3CDTF">2020-08-13T11:21:46Z</dcterms:created>
  <dcterms:modified xsi:type="dcterms:W3CDTF">2023-11-10T12:38:02Z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